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8" r:id="rId3"/>
    <p:sldId id="257" r:id="rId4"/>
    <p:sldId id="258" r:id="rId5"/>
    <p:sldId id="262" r:id="rId6"/>
    <p:sldId id="259" r:id="rId7"/>
    <p:sldId id="260" r:id="rId8"/>
    <p:sldId id="263" r:id="rId9"/>
    <p:sldId id="267" r:id="rId10"/>
    <p:sldId id="269"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71" autoAdjust="0"/>
  </p:normalViewPr>
  <p:slideViewPr>
    <p:cSldViewPr>
      <p:cViewPr varScale="1">
        <p:scale>
          <a:sx n="41" d="100"/>
          <a:sy n="41" d="100"/>
        </p:scale>
        <p:origin x="-1320"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BEBA8EAE-BF5A-486C-A8C5-ECC9F3942E4B}">
                <a14:imgProps xmlns:a14="http://schemas.microsoft.com/office/drawing/2010/main">
                  <a14:imgLayer r:embed="rId14">
                    <a14:imgEffect>
                      <a14:colorTemperature colorTemp="4750"/>
                    </a14:imgEffect>
                    <a14:imgEffect>
                      <a14:saturation sat="66000"/>
                    </a14:imgEffect>
                  </a14:imgLayer>
                </a14:imgProps>
              </a:ext>
            </a:extLst>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70" y="0"/>
            <a:ext cx="9144000" cy="6858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066800" y="172303"/>
            <a:ext cx="23622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C00000"/>
                </a:solidFill>
                <a:latin typeface="Times New Roman" pitchFamily="18" charset="0"/>
                <a:cs typeface="Times New Roman" pitchFamily="18" charset="0"/>
              </a:rPr>
              <a:t>Bài 4: </a:t>
            </a:r>
            <a:r>
              <a:rPr lang="en-US" sz="2400" dirty="0" smtClean="0">
                <a:solidFill>
                  <a:srgbClr val="C00000"/>
                </a:solidFill>
                <a:latin typeface="Times New Roman" pitchFamily="18" charset="0"/>
                <a:cs typeface="Times New Roman" pitchFamily="18" charset="0"/>
              </a:rPr>
              <a:t>văn bản 2 </a:t>
            </a:r>
            <a:endParaRPr lang="en-US" sz="2400" dirty="0">
              <a:solidFill>
                <a:srgbClr val="C00000"/>
              </a:solidFill>
              <a:latin typeface="Times New Roman" pitchFamily="18" charset="0"/>
              <a:cs typeface="Times New Roman" pitchFamily="18" charset="0"/>
            </a:endParaRPr>
          </a:p>
        </p:txBody>
      </p:sp>
      <p:sp>
        <p:nvSpPr>
          <p:cNvPr id="5" name="Rectangle 4"/>
          <p:cNvSpPr/>
          <p:nvPr/>
        </p:nvSpPr>
        <p:spPr>
          <a:xfrm>
            <a:off x="1951630" y="1032681"/>
            <a:ext cx="5181600" cy="106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002060"/>
                </a:solidFill>
                <a:latin typeface="Times New Roman" pitchFamily="18" charset="0"/>
                <a:cs typeface="Times New Roman" pitchFamily="18" charset="0"/>
              </a:rPr>
              <a:t>GIỌT SƯƠNG ĐÊM</a:t>
            </a:r>
          </a:p>
          <a:p>
            <a:pPr algn="ctr"/>
            <a:r>
              <a:rPr lang="en-US" sz="2000" b="1" dirty="0">
                <a:solidFill>
                  <a:srgbClr val="002060"/>
                </a:solidFill>
                <a:latin typeface="Times New Roman" pitchFamily="18" charset="0"/>
                <a:cs typeface="Times New Roman" pitchFamily="18" charset="0"/>
              </a:rPr>
              <a:t>  </a:t>
            </a:r>
            <a:r>
              <a:rPr lang="en-US" sz="2000" b="1" dirty="0" smtClean="0">
                <a:solidFill>
                  <a:srgbClr val="002060"/>
                </a:solidFill>
                <a:latin typeface="Times New Roman" pitchFamily="18" charset="0"/>
                <a:cs typeface="Times New Roman" pitchFamily="18" charset="0"/>
              </a:rPr>
              <a:t>                                               ( Trần Đức Tiến )</a:t>
            </a:r>
            <a:endParaRPr lang="en-US" sz="2000" b="1" dirty="0">
              <a:solidFill>
                <a:srgbClr val="002060"/>
              </a:solidFill>
              <a:latin typeface="Times New Roman" pitchFamily="18" charset="0"/>
              <a:cs typeface="Times New Roman" pitchFamily="18" charset="0"/>
            </a:endParaRPr>
          </a:p>
        </p:txBody>
      </p:sp>
      <p:pic>
        <p:nvPicPr>
          <p:cNvPr id="103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099481"/>
            <a:ext cx="7772400" cy="4377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00246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9691" y="533400"/>
            <a:ext cx="8327088" cy="144655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Bài học kết thúc .</a:t>
            </a:r>
          </a:p>
          <a:p>
            <a:pPr algn="ctr"/>
            <a:r>
              <a:rPr lang="en-US"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a:t>
            </a:r>
            <a:r>
              <a:rPr lang="en-US" sz="4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húc các em chăm ngoan, hoc giỏi!</a:t>
            </a:r>
            <a:endParaRPr lang="en-US"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41388802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3446"/>
            <a:ext cx="8229600" cy="1143000"/>
          </a:xfrm>
        </p:spPr>
        <p:txBody>
          <a:bodyPr/>
          <a:lstStyle/>
          <a:p>
            <a:r>
              <a:rPr lang="en-US" dirty="0" smtClean="0">
                <a:latin typeface="Times New Roman" pitchFamily="18" charset="0"/>
                <a:cs typeface="Times New Roman" pitchFamily="18" charset="0"/>
              </a:rPr>
              <a:t>Bọ rùa trong tự nhiên</a:t>
            </a:r>
            <a:endParaRPr lang="en-US" dirty="0">
              <a:latin typeface="Times New Roman" pitchFamily="18" charset="0"/>
              <a:cs typeface="Times New Roman" pitchFamily="18" charset="0"/>
            </a:endParaRPr>
          </a:p>
        </p:txBody>
      </p:sp>
      <p:pic>
        <p:nvPicPr>
          <p:cNvPr id="4" name="Bọ Rù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flipH="1" flipV="1">
            <a:off x="533400" y="1600198"/>
            <a:ext cx="8305800" cy="4343403"/>
          </a:xfrm>
          <a:prstGeom prst="rect">
            <a:avLst/>
          </a:prstGeom>
        </p:spPr>
      </p:pic>
    </p:spTree>
    <p:extLst>
      <p:ext uri="{BB962C8B-B14F-4D97-AF65-F5344CB8AC3E}">
        <p14:creationId xmlns:p14="http://schemas.microsoft.com/office/powerpoint/2010/main" val="26959200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752600"/>
            <a:ext cx="2912913" cy="95410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I. Tìm hiểu chung</a:t>
            </a:r>
          </a:p>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1. Tác giả</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304800"/>
            <a:ext cx="5376863"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752600"/>
            <a:ext cx="26670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81000" y="2819400"/>
            <a:ext cx="46482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latin typeface="Times New Roman" pitchFamily="18" charset="0"/>
                <a:cs typeface="Times New Roman" pitchFamily="18" charset="0"/>
              </a:rPr>
              <a:t>- Trần Đức Tiến, sinh năm 1953</a:t>
            </a:r>
            <a:endParaRPr lang="en-US" sz="2400" dirty="0">
              <a:solidFill>
                <a:srgbClr val="002060"/>
              </a:solidFill>
              <a:latin typeface="Times New Roman" pitchFamily="18" charset="0"/>
              <a:cs typeface="Times New Roman" pitchFamily="18" charset="0"/>
            </a:endParaRPr>
          </a:p>
        </p:txBody>
      </p:sp>
      <p:sp>
        <p:nvSpPr>
          <p:cNvPr id="7" name="Rectangle 6"/>
          <p:cNvSpPr/>
          <p:nvPr/>
        </p:nvSpPr>
        <p:spPr>
          <a:xfrm>
            <a:off x="697172" y="3615778"/>
            <a:ext cx="517022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latin typeface="Times New Roman" pitchFamily="18" charset="0"/>
                <a:cs typeface="Times New Roman" pitchFamily="18" charset="0"/>
              </a:rPr>
              <a:t>- Quê : làng Cao Đà, xã Nhân </a:t>
            </a:r>
            <a:r>
              <a:rPr lang="en-US" sz="2400" dirty="0" err="1" smtClean="0">
                <a:solidFill>
                  <a:srgbClr val="002060"/>
                </a:solidFill>
                <a:latin typeface="Times New Roman" pitchFamily="18" charset="0"/>
                <a:cs typeface="Times New Roman" pitchFamily="18" charset="0"/>
              </a:rPr>
              <a:t>Mỹ</a:t>
            </a:r>
            <a:r>
              <a:rPr lang="en-US" sz="2400" dirty="0" smtClean="0">
                <a:solidFill>
                  <a:srgbClr val="002060"/>
                </a:solidFill>
                <a:latin typeface="Times New Roman" pitchFamily="18" charset="0"/>
                <a:cs typeface="Times New Roman" pitchFamily="18" charset="0"/>
              </a:rPr>
              <a:t>, huyện Lý Nhân, tỉnh Hà Nam</a:t>
            </a:r>
            <a:endParaRPr lang="en-US" sz="2400" dirty="0">
              <a:solidFill>
                <a:srgbClr val="002060"/>
              </a:solidFill>
              <a:latin typeface="Times New Roman" pitchFamily="18" charset="0"/>
              <a:cs typeface="Times New Roman" pitchFamily="18" charset="0"/>
            </a:endParaRPr>
          </a:p>
        </p:txBody>
      </p:sp>
      <p:sp>
        <p:nvSpPr>
          <p:cNvPr id="8" name="Rectangle 7"/>
          <p:cNvSpPr/>
          <p:nvPr/>
        </p:nvSpPr>
        <p:spPr>
          <a:xfrm>
            <a:off x="685800" y="4419600"/>
            <a:ext cx="51816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latin typeface="Times New Roman" pitchFamily="18" charset="0"/>
                <a:cs typeface="Times New Roman" pitchFamily="18" charset="0"/>
              </a:rPr>
              <a:t>- Trần Đức Tiến viết nhiều tác phẩm cho thiếu nhi trong đó có truyện đồng thoại</a:t>
            </a:r>
            <a:endParaRPr lang="en-US" sz="2400" dirty="0">
              <a:solidFill>
                <a:srgbClr val="002060"/>
              </a:solidFill>
              <a:latin typeface="Times New Roman" pitchFamily="18" charset="0"/>
              <a:cs typeface="Times New Roman" pitchFamily="18" charset="0"/>
            </a:endParaRPr>
          </a:p>
        </p:txBody>
      </p:sp>
      <p:sp>
        <p:nvSpPr>
          <p:cNvPr id="9" name="Rectangle 8"/>
          <p:cNvSpPr/>
          <p:nvPr/>
        </p:nvSpPr>
        <p:spPr>
          <a:xfrm>
            <a:off x="697172" y="5181600"/>
            <a:ext cx="5779828"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latin typeface="Times New Roman" pitchFamily="18" charset="0"/>
                <a:cs typeface="Times New Roman" pitchFamily="18" charset="0"/>
              </a:rPr>
              <a:t>- Truyện của ông mang nét tinh thế hồn nhiên</a:t>
            </a:r>
            <a:endParaRPr lang="en-US" sz="2400"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57665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3075"/>
                                        </p:tgtEl>
                                        <p:attrNameLst>
                                          <p:attrName>style.visibility</p:attrName>
                                        </p:attrNameLst>
                                      </p:cBhvr>
                                      <p:to>
                                        <p:strVal val="visible"/>
                                      </p:to>
                                    </p:set>
                                    <p:animEffect transition="in" filter="circle(in)">
                                      <p:cBhvr>
                                        <p:cTn id="10" dur="2000"/>
                                        <p:tgtEl>
                                          <p:spTgt spid="307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1066800" y="0"/>
            <a:ext cx="7391400"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002060"/>
                </a:solidFill>
                <a:latin typeface="Times New Roman" pitchFamily="18" charset="0"/>
                <a:cs typeface="Times New Roman" pitchFamily="18" charset="0"/>
              </a:rPr>
              <a:t>Một số tác phẩm của Trần Đức Tiến</a:t>
            </a:r>
            <a:endParaRPr lang="en-US" sz="3600" b="1" dirty="0">
              <a:solidFill>
                <a:srgbClr val="002060"/>
              </a:solidFill>
              <a:latin typeface="Times New Roman" pitchFamily="18" charset="0"/>
              <a:cs typeface="Times New Roman" pitchFamily="18" charset="0"/>
            </a:endParaRPr>
          </a:p>
        </p:txBody>
      </p:sp>
      <p:pic>
        <p:nvPicPr>
          <p:cNvPr id="204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504388"/>
            <a:ext cx="2122879" cy="2710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Xóm Bờ Giậu (Tái Bản 2019) ebook pdf - Hay Đọc"/>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9400" y="1057795"/>
            <a:ext cx="1828800" cy="2450005"/>
          </a:xfrm>
          <a:prstGeom prst="rect">
            <a:avLst/>
          </a:prstGeom>
          <a:noFill/>
          <a:ln>
            <a:noFill/>
          </a:ln>
        </p:spPr>
      </p:pic>
      <p:pic>
        <p:nvPicPr>
          <p:cNvPr id="8" name="Picture 7" descr="Làm Mèo | Tiki"/>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1000" y="3657600"/>
            <a:ext cx="2143111" cy="2799442"/>
          </a:xfrm>
          <a:prstGeom prst="rect">
            <a:avLst/>
          </a:prstGeom>
          <a:noFill/>
          <a:ln>
            <a:noFill/>
          </a:ln>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1009934"/>
            <a:ext cx="2133600" cy="2799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34145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752600"/>
            <a:ext cx="2912913" cy="138499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I. Tìm hiểu chung</a:t>
            </a:r>
          </a:p>
          <a:p>
            <a:r>
              <a:rPr lang="en-US" sz="28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1. Tác giả</a:t>
            </a:r>
          </a:p>
          <a:p>
            <a:r>
              <a:rPr lang="en-US" sz="28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2. Tác phẩm</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304800"/>
            <a:ext cx="5376863"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33400" y="3505200"/>
            <a:ext cx="480060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latin typeface="Times New Roman" pitchFamily="18" charset="0"/>
                <a:cs typeface="Times New Roman" pitchFamily="18" charset="0"/>
              </a:rPr>
              <a:t>- Là văn bản thuộc thể loại truyện đồng thoại</a:t>
            </a:r>
          </a:p>
        </p:txBody>
      </p:sp>
      <p:sp>
        <p:nvSpPr>
          <p:cNvPr id="10" name="Rectangle 9"/>
          <p:cNvSpPr/>
          <p:nvPr/>
        </p:nvSpPr>
        <p:spPr>
          <a:xfrm>
            <a:off x="533400" y="4572000"/>
            <a:ext cx="48006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latin typeface="Times New Roman" pitchFamily="18" charset="0"/>
                <a:cs typeface="Times New Roman" pitchFamily="18" charset="0"/>
              </a:rPr>
              <a:t>- Văn bản được rút ra từ tập truyện Xóm Bờ Giậu</a:t>
            </a:r>
            <a:endParaRPr lang="en-US" sz="2400" dirty="0">
              <a:solidFill>
                <a:srgbClr val="002060"/>
              </a:solidFill>
              <a:latin typeface="Times New Roman" pitchFamily="18" charset="0"/>
              <a:cs typeface="Times New Roman" pitchFamily="18" charset="0"/>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117844"/>
            <a:ext cx="2971800" cy="363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5641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par>
                                <p:cTn id="13" presetID="6" presetClass="entr" presetSubtype="16" fill="hold" nodeType="withEffect">
                                  <p:stCondLst>
                                    <p:cond delay="0"/>
                                  </p:stCondLst>
                                  <p:childTnLst>
                                    <p:set>
                                      <p:cBhvr>
                                        <p:cTn id="14" dur="1" fill="hold">
                                          <p:stCondLst>
                                            <p:cond delay="0"/>
                                          </p:stCondLst>
                                        </p:cTn>
                                        <p:tgtEl>
                                          <p:spTgt spid="4099"/>
                                        </p:tgtEl>
                                        <p:attrNameLst>
                                          <p:attrName>style.visibility</p:attrName>
                                        </p:attrNameLst>
                                      </p:cBhvr>
                                      <p:to>
                                        <p:strVal val="visible"/>
                                      </p:to>
                                    </p:set>
                                    <p:animEffect transition="in" filter="circle(in)">
                                      <p:cBhvr>
                                        <p:cTn id="15" dur="20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95901" y="0"/>
            <a:ext cx="5114499"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6">
                    <a:lumMod val="75000"/>
                  </a:schemeClr>
                </a:solidFill>
                <a:latin typeface="Times New Roman" pitchFamily="18" charset="0"/>
                <a:cs typeface="Times New Roman" pitchFamily="18" charset="0"/>
              </a:rPr>
              <a:t>Sơ đồ sắp xếp các sự việc trong truyện</a:t>
            </a:r>
            <a:endParaRPr lang="en-US" b="1" dirty="0">
              <a:solidFill>
                <a:schemeClr val="accent6">
                  <a:lumMod val="75000"/>
                </a:schemeClr>
              </a:solidFill>
              <a:latin typeface="Times New Roman" pitchFamily="18" charset="0"/>
              <a:cs typeface="Times New Roman" pitchFamily="18" charset="0"/>
            </a:endParaRPr>
          </a:p>
        </p:txBody>
      </p:sp>
      <p:sp>
        <p:nvSpPr>
          <p:cNvPr id="5" name="Rectangle 4"/>
          <p:cNvSpPr/>
          <p:nvPr/>
        </p:nvSpPr>
        <p:spPr>
          <a:xfrm>
            <a:off x="3395449" y="381000"/>
            <a:ext cx="2438400" cy="34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5">
                    <a:lumMod val="75000"/>
                  </a:schemeClr>
                </a:solidFill>
                <a:latin typeface="Times New Roman" pitchFamily="18" charset="0"/>
                <a:cs typeface="Times New Roman" pitchFamily="18" charset="0"/>
              </a:rPr>
              <a:t>GIỌT SƯƠNG ĐÊM</a:t>
            </a:r>
            <a:endParaRPr lang="en-US" b="1" dirty="0">
              <a:solidFill>
                <a:schemeClr val="accent5">
                  <a:lumMod val="75000"/>
                </a:schemeClr>
              </a:solidFill>
              <a:latin typeface="Times New Roman" pitchFamily="18" charset="0"/>
              <a:cs typeface="Times New Roman" pitchFamily="18" charset="0"/>
            </a:endParaRPr>
          </a:p>
        </p:txBody>
      </p:sp>
      <p:sp>
        <p:nvSpPr>
          <p:cNvPr id="6" name="Rectangle 5"/>
          <p:cNvSpPr/>
          <p:nvPr/>
        </p:nvSpPr>
        <p:spPr>
          <a:xfrm>
            <a:off x="304800" y="800100"/>
            <a:ext cx="8610600" cy="9291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tx1"/>
                </a:solidFill>
                <a:latin typeface="Times New Roman" pitchFamily="18" charset="0"/>
                <a:cs typeface="Times New Roman" pitchFamily="18" charset="0"/>
              </a:rPr>
              <a:t>Nội dung chính: </a:t>
            </a:r>
            <a:r>
              <a:rPr lang="en-US" dirty="0" smtClean="0">
                <a:solidFill>
                  <a:schemeClr val="tx1"/>
                </a:solidFill>
                <a:latin typeface="Times New Roman" pitchFamily="18" charset="0"/>
                <a:cs typeface="Times New Roman" pitchFamily="18" charset="0"/>
              </a:rPr>
              <a:t>Kể về trải nghiệm của Bọ Rùa sau một đêm mất ngủ ở xóm Bờ Giậu chợt nhận ra bao lâu nay mình mải miết làm ăn, buôn bán nên đã lâu không về thăm quê. Nỗi nhớ quê khiến Bọ Rùa quyết định về thăm quê ngay sáng hôm sau.</a:t>
            </a:r>
            <a:endParaRPr lang="en-US" dirty="0">
              <a:solidFill>
                <a:schemeClr val="tx1"/>
              </a:solidFill>
              <a:latin typeface="Times New Roman" pitchFamily="18" charset="0"/>
              <a:cs typeface="Times New Roman" pitchFamily="18" charset="0"/>
            </a:endParaRPr>
          </a:p>
        </p:txBody>
      </p:sp>
      <p:sp>
        <p:nvSpPr>
          <p:cNvPr id="7" name="Rectangle 6"/>
          <p:cNvSpPr/>
          <p:nvPr/>
        </p:nvSpPr>
        <p:spPr>
          <a:xfrm>
            <a:off x="304800" y="2223448"/>
            <a:ext cx="86106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C00000"/>
                </a:solidFill>
                <a:latin typeface="Times New Roman" pitchFamily="18" charset="0"/>
                <a:cs typeface="Times New Roman" pitchFamily="18" charset="0"/>
              </a:rPr>
              <a:t>Sự việc 1: </a:t>
            </a:r>
            <a:r>
              <a:rPr lang="en-US" dirty="0" smtClean="0">
                <a:solidFill>
                  <a:schemeClr val="tx1"/>
                </a:solidFill>
                <a:latin typeface="Times New Roman" pitchFamily="18" charset="0"/>
                <a:cs typeface="Times New Roman" pitchFamily="18" charset="0"/>
              </a:rPr>
              <a:t>(e) </a:t>
            </a:r>
            <a:r>
              <a:rPr lang="en-US" dirty="0">
                <a:solidFill>
                  <a:prstClr val="black"/>
                </a:solidFill>
                <a:latin typeface="Times New Roman" pitchFamily="18" charset="0"/>
                <a:cs typeface="Times New Roman" pitchFamily="18" charset="0"/>
              </a:rPr>
              <a:t>Bọ Rùa </a:t>
            </a:r>
            <a:r>
              <a:rPr lang="en-US" dirty="0" smtClean="0">
                <a:solidFill>
                  <a:schemeClr val="tx1"/>
                </a:solidFill>
                <a:latin typeface="Times New Roman" pitchFamily="18" charset="0"/>
                <a:cs typeface="Times New Roman" pitchFamily="18" charset="0"/>
              </a:rPr>
              <a:t>ghé đến xóm Bờ Giậu và hỏi thăm Thằn Lằn về chỗ trọ qua đêm….</a:t>
            </a:r>
            <a:endParaRPr lang="en-US" dirty="0">
              <a:solidFill>
                <a:schemeClr val="tx1"/>
              </a:solidFill>
              <a:latin typeface="Times New Roman" pitchFamily="18" charset="0"/>
              <a:cs typeface="Times New Roman" pitchFamily="18" charset="0"/>
            </a:endParaRPr>
          </a:p>
        </p:txBody>
      </p:sp>
      <p:sp>
        <p:nvSpPr>
          <p:cNvPr id="8" name="Rectangle 7"/>
          <p:cNvSpPr/>
          <p:nvPr/>
        </p:nvSpPr>
        <p:spPr>
          <a:xfrm>
            <a:off x="304800" y="3200400"/>
            <a:ext cx="86106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C00000"/>
                </a:solidFill>
                <a:latin typeface="Times New Roman" pitchFamily="18" charset="0"/>
                <a:cs typeface="Times New Roman" pitchFamily="18" charset="0"/>
              </a:rPr>
              <a:t>Sự việc 2: </a:t>
            </a:r>
            <a:r>
              <a:rPr lang="en-US" dirty="0" smtClean="0">
                <a:solidFill>
                  <a:schemeClr val="tx1"/>
                </a:solidFill>
                <a:latin typeface="Times New Roman" pitchFamily="18" charset="0"/>
                <a:cs typeface="Times New Roman" pitchFamily="18" charset="0"/>
              </a:rPr>
              <a:t>(b) Thằn Lằn thông báo với cụ giáo Cóc về sự xuất hiện của nhà buôn……</a:t>
            </a:r>
            <a:endParaRPr lang="en-US" dirty="0">
              <a:solidFill>
                <a:schemeClr val="tx1"/>
              </a:solidFill>
              <a:latin typeface="Times New Roman" pitchFamily="18" charset="0"/>
              <a:cs typeface="Times New Roman" pitchFamily="18" charset="0"/>
            </a:endParaRPr>
          </a:p>
        </p:txBody>
      </p:sp>
      <p:sp>
        <p:nvSpPr>
          <p:cNvPr id="10" name="Rectangle 9"/>
          <p:cNvSpPr/>
          <p:nvPr/>
        </p:nvSpPr>
        <p:spPr>
          <a:xfrm>
            <a:off x="304800" y="4191000"/>
            <a:ext cx="86106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C00000"/>
                </a:solidFill>
                <a:latin typeface="Times New Roman" pitchFamily="18" charset="0"/>
                <a:cs typeface="Times New Roman" pitchFamily="18" charset="0"/>
              </a:rPr>
              <a:t>Sự việc 3: </a:t>
            </a:r>
            <a:r>
              <a:rPr lang="en-US" dirty="0" smtClean="0">
                <a:solidFill>
                  <a:schemeClr val="tx1"/>
                </a:solidFill>
                <a:latin typeface="Times New Roman" pitchFamily="18" charset="0"/>
                <a:cs typeface="Times New Roman" pitchFamily="18" charset="0"/>
              </a:rPr>
              <a:t>(d) </a:t>
            </a:r>
            <a:r>
              <a:rPr lang="en-US" dirty="0">
                <a:solidFill>
                  <a:prstClr val="black"/>
                </a:solidFill>
                <a:latin typeface="Times New Roman" pitchFamily="18" charset="0"/>
                <a:cs typeface="Times New Roman" pitchFamily="18" charset="0"/>
              </a:rPr>
              <a:t>Bọ Rùa </a:t>
            </a:r>
            <a:r>
              <a:rPr lang="en-US" dirty="0" smtClean="0">
                <a:solidFill>
                  <a:schemeClr val="tx1"/>
                </a:solidFill>
                <a:latin typeface="Times New Roman" pitchFamily="18" charset="0"/>
                <a:cs typeface="Times New Roman" pitchFamily="18" charset="0"/>
              </a:rPr>
              <a:t>ngủ dưới vòm lá trúc, nửa đêm sương rơi trúng cổ làm </a:t>
            </a:r>
            <a:r>
              <a:rPr lang="en-US" dirty="0">
                <a:solidFill>
                  <a:prstClr val="black"/>
                </a:solidFill>
                <a:latin typeface="Times New Roman" pitchFamily="18" charset="0"/>
                <a:cs typeface="Times New Roman" pitchFamily="18" charset="0"/>
              </a:rPr>
              <a:t>Bọ Rùa </a:t>
            </a:r>
            <a:r>
              <a:rPr lang="en-US" dirty="0" smtClean="0">
                <a:solidFill>
                  <a:schemeClr val="tx1"/>
                </a:solidFill>
                <a:latin typeface="Times New Roman" pitchFamily="18" charset="0"/>
                <a:cs typeface="Times New Roman" pitchFamily="18" charset="0"/>
              </a:rPr>
              <a:t>tỉnh ngủ.</a:t>
            </a:r>
            <a:endParaRPr lang="en-US" dirty="0">
              <a:solidFill>
                <a:schemeClr val="tx1"/>
              </a:solidFill>
              <a:latin typeface="Times New Roman" pitchFamily="18" charset="0"/>
              <a:cs typeface="Times New Roman" pitchFamily="18" charset="0"/>
            </a:endParaRPr>
          </a:p>
        </p:txBody>
      </p:sp>
      <p:sp>
        <p:nvSpPr>
          <p:cNvPr id="11" name="Rectangle 10"/>
          <p:cNvSpPr/>
          <p:nvPr/>
        </p:nvSpPr>
        <p:spPr>
          <a:xfrm>
            <a:off x="304800" y="5181600"/>
            <a:ext cx="8610600" cy="457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C00000"/>
                </a:solidFill>
                <a:latin typeface="Times New Roman" pitchFamily="18" charset="0"/>
                <a:cs typeface="Times New Roman" pitchFamily="18" charset="0"/>
              </a:rPr>
              <a:t>Sự việc 4: </a:t>
            </a:r>
            <a:r>
              <a:rPr lang="en-US" dirty="0" smtClean="0">
                <a:solidFill>
                  <a:schemeClr val="tx1"/>
                </a:solidFill>
                <a:latin typeface="Times New Roman" pitchFamily="18" charset="0"/>
                <a:cs typeface="Times New Roman" pitchFamily="18" charset="0"/>
              </a:rPr>
              <a:t>(a) Sáng hôm sau , sau khi kể cho Thằn Lằn nghe đêm mất ngủ của mình …</a:t>
            </a:r>
            <a:endParaRPr lang="en-US" dirty="0">
              <a:solidFill>
                <a:schemeClr val="tx1"/>
              </a:solidFill>
              <a:latin typeface="Times New Roman" pitchFamily="18" charset="0"/>
              <a:cs typeface="Times New Roman" pitchFamily="18" charset="0"/>
            </a:endParaRPr>
          </a:p>
        </p:txBody>
      </p:sp>
      <p:sp>
        <p:nvSpPr>
          <p:cNvPr id="12" name="Rectangle 11"/>
          <p:cNvSpPr/>
          <p:nvPr/>
        </p:nvSpPr>
        <p:spPr>
          <a:xfrm>
            <a:off x="279778" y="6019800"/>
            <a:ext cx="8788022" cy="457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C00000"/>
                </a:solidFill>
                <a:latin typeface="Times New Roman" pitchFamily="18" charset="0"/>
                <a:cs typeface="Times New Roman" pitchFamily="18" charset="0"/>
              </a:rPr>
              <a:t>Sự việc 5: </a:t>
            </a:r>
            <a:r>
              <a:rPr lang="en-US" dirty="0" smtClean="0">
                <a:solidFill>
                  <a:schemeClr val="tx1"/>
                </a:solidFill>
                <a:latin typeface="Times New Roman" pitchFamily="18" charset="0"/>
                <a:cs typeface="Times New Roman" pitchFamily="18" charset="0"/>
              </a:rPr>
              <a:t>(c) Thằn Lằn đến nhà cụ giáo Cóc kể cho cụ nghe câu chuyện mất ngủ của </a:t>
            </a:r>
            <a:r>
              <a:rPr lang="en-US" dirty="0">
                <a:solidFill>
                  <a:prstClr val="black"/>
                </a:solidFill>
                <a:latin typeface="Times New Roman" pitchFamily="18" charset="0"/>
                <a:cs typeface="Times New Roman" pitchFamily="18" charset="0"/>
              </a:rPr>
              <a:t>Bọ Rùa </a:t>
            </a:r>
            <a:endParaRPr lang="en-US" dirty="0">
              <a:solidFill>
                <a:schemeClr val="tx1"/>
              </a:solidFill>
              <a:latin typeface="Times New Roman" pitchFamily="18" charset="0"/>
              <a:cs typeface="Times New Roman" pitchFamily="18" charset="0"/>
            </a:endParaRPr>
          </a:p>
        </p:txBody>
      </p:sp>
      <p:sp>
        <p:nvSpPr>
          <p:cNvPr id="13" name="Down Arrow 12"/>
          <p:cNvSpPr/>
          <p:nvPr/>
        </p:nvSpPr>
        <p:spPr>
          <a:xfrm>
            <a:off x="4267200" y="2756848"/>
            <a:ext cx="185950" cy="367352"/>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14" name="Down Arrow 13"/>
          <p:cNvSpPr/>
          <p:nvPr/>
        </p:nvSpPr>
        <p:spPr>
          <a:xfrm>
            <a:off x="4267200" y="3733800"/>
            <a:ext cx="185950" cy="381000"/>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a:off x="4267200" y="4724400"/>
            <a:ext cx="185950" cy="381000"/>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a:off x="4267200" y="5638800"/>
            <a:ext cx="185950" cy="304800"/>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4842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1000"/>
                                        <p:tgtEl>
                                          <p:spTgt spid="10">
                                            <p:txEl>
                                              <p:pRg st="0" end="0"/>
                                            </p:txEl>
                                          </p:spTgt>
                                        </p:tgtEl>
                                      </p:cBhvr>
                                    </p:animEffect>
                                    <p:anim calcmode="lin" valueType="num">
                                      <p:cBhvr>
                                        <p:cTn id="22"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fade">
                                      <p:cBhvr>
                                        <p:cTn id="28" dur="1000"/>
                                        <p:tgtEl>
                                          <p:spTgt spid="11">
                                            <p:txEl>
                                              <p:pRg st="0" end="0"/>
                                            </p:txEl>
                                          </p:spTgt>
                                        </p:tgtEl>
                                      </p:cBhvr>
                                    </p:animEffect>
                                    <p:anim calcmode="lin" valueType="num">
                                      <p:cBhvr>
                                        <p:cTn id="29"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fade">
                                      <p:cBhvr>
                                        <p:cTn id="35" dur="1000"/>
                                        <p:tgtEl>
                                          <p:spTgt spid="12">
                                            <p:txEl>
                                              <p:pRg st="0" end="0"/>
                                            </p:txEl>
                                          </p:spTgt>
                                        </p:tgtEl>
                                      </p:cBhvr>
                                    </p:animEffect>
                                    <p:anim calcmode="lin" valueType="num">
                                      <p:cBhvr>
                                        <p:cTn id="36"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976361929"/>
              </p:ext>
            </p:extLst>
          </p:nvPr>
        </p:nvGraphicFramePr>
        <p:xfrm>
          <a:off x="533400" y="2514600"/>
          <a:ext cx="8229600" cy="2438399"/>
        </p:xfrm>
        <a:graphic>
          <a:graphicData uri="http://schemas.openxmlformats.org/drawingml/2006/table">
            <a:tbl>
              <a:tblPr firstRow="1" bandRow="1">
                <a:tableStyleId>{5C22544A-7EE6-4342-B048-85BDC9FD1C3A}</a:tableStyleId>
              </a:tblPr>
              <a:tblGrid>
                <a:gridCol w="2743200"/>
                <a:gridCol w="2743200"/>
                <a:gridCol w="2743200"/>
              </a:tblGrid>
              <a:tr h="559065">
                <a:tc>
                  <a:txBody>
                    <a:bodyPr/>
                    <a:lstStyle/>
                    <a:p>
                      <a:pPr algn="ctr"/>
                      <a:r>
                        <a:rPr lang="en-US" sz="2400" dirty="0" smtClean="0">
                          <a:latin typeface="Times New Roman" pitchFamily="18" charset="0"/>
                          <a:cs typeface="Times New Roman" pitchFamily="18" charset="0"/>
                        </a:rPr>
                        <a:t>NGOẠI</a:t>
                      </a:r>
                      <a:r>
                        <a:rPr lang="en-US" sz="2400" baseline="0" dirty="0" smtClean="0">
                          <a:latin typeface="Times New Roman" pitchFamily="18" charset="0"/>
                          <a:cs typeface="Times New Roman" pitchFamily="18" charset="0"/>
                        </a:rPr>
                        <a:t> HÌNH</a:t>
                      </a:r>
                      <a:endParaRPr lang="en-US" sz="2400" dirty="0">
                        <a:latin typeface="Times New Roman" pitchFamily="18" charset="0"/>
                        <a:cs typeface="Times New Roman" pitchFamily="18" charset="0"/>
                      </a:endParaRPr>
                    </a:p>
                  </a:txBody>
                  <a:tcPr/>
                </a:tc>
                <a:tc>
                  <a:txBody>
                    <a:bodyPr/>
                    <a:lstStyle/>
                    <a:p>
                      <a:pPr algn="ctr"/>
                      <a:r>
                        <a:rPr lang="en-US" sz="2400" dirty="0" smtClean="0">
                          <a:latin typeface="Times New Roman" pitchFamily="18" charset="0"/>
                          <a:cs typeface="Times New Roman" pitchFamily="18" charset="0"/>
                        </a:rPr>
                        <a:t>LỜI</a:t>
                      </a:r>
                      <a:r>
                        <a:rPr lang="en-US" sz="2400" baseline="0" dirty="0" smtClean="0">
                          <a:latin typeface="Times New Roman" pitchFamily="18" charset="0"/>
                          <a:cs typeface="Times New Roman" pitchFamily="18" charset="0"/>
                        </a:rPr>
                        <a:t> NÓI</a:t>
                      </a:r>
                      <a:endParaRPr lang="en-US" sz="2400" dirty="0">
                        <a:latin typeface="Times New Roman" pitchFamily="18" charset="0"/>
                        <a:cs typeface="Times New Roman" pitchFamily="18" charset="0"/>
                      </a:endParaRPr>
                    </a:p>
                  </a:txBody>
                  <a:tcPr/>
                </a:tc>
                <a:tc>
                  <a:txBody>
                    <a:bodyPr/>
                    <a:lstStyle/>
                    <a:p>
                      <a:pPr algn="ctr"/>
                      <a:r>
                        <a:rPr lang="en-US" sz="2400" dirty="0" smtClean="0">
                          <a:latin typeface="Times New Roman" pitchFamily="18" charset="0"/>
                          <a:cs typeface="Times New Roman" pitchFamily="18" charset="0"/>
                        </a:rPr>
                        <a:t>HOÀN</a:t>
                      </a:r>
                      <a:r>
                        <a:rPr lang="en-US" sz="2400" baseline="0" dirty="0" smtClean="0">
                          <a:latin typeface="Times New Roman" pitchFamily="18" charset="0"/>
                          <a:cs typeface="Times New Roman" pitchFamily="18" charset="0"/>
                        </a:rPr>
                        <a:t> CẢNH</a:t>
                      </a:r>
                      <a:endParaRPr lang="en-US" sz="2400" dirty="0">
                        <a:latin typeface="Times New Roman" pitchFamily="18" charset="0"/>
                        <a:cs typeface="Times New Roman" pitchFamily="18" charset="0"/>
                      </a:endParaRPr>
                    </a:p>
                  </a:txBody>
                  <a:tcPr/>
                </a:tc>
              </a:tr>
              <a:tr h="1006317">
                <a:tc>
                  <a:txBody>
                    <a:bodyPr/>
                    <a:lstStyle/>
                    <a:p>
                      <a:r>
                        <a:rPr lang="en-US" sz="2400" dirty="0" smtClean="0">
                          <a:latin typeface="Times New Roman" pitchFamily="18" charset="0"/>
                          <a:cs typeface="Times New Roman" pitchFamily="18" charset="0"/>
                        </a:rPr>
                        <a:t>- Mập</a:t>
                      </a:r>
                      <a:r>
                        <a:rPr lang="en-US" sz="2400" baseline="0" dirty="0" smtClean="0">
                          <a:latin typeface="Times New Roman" pitchFamily="18" charset="0"/>
                          <a:cs typeface="Times New Roman" pitchFamily="18" charset="0"/>
                        </a:rPr>
                        <a:t> mạp, </a:t>
                      </a:r>
                      <a:r>
                        <a:rPr kumimoji="0" lang="en-US" sz="2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bộ râu ngắn</a:t>
                      </a:r>
                      <a:endParaRPr lang="en-US" sz="2400" dirty="0">
                        <a:latin typeface="Times New Roman" pitchFamily="18" charset="0"/>
                        <a:cs typeface="Times New Roman" pitchFamily="18" charset="0"/>
                      </a:endParaRPr>
                    </a:p>
                  </a:txBody>
                  <a:tcPr/>
                </a:tc>
                <a:tc>
                  <a:txBody>
                    <a:bodyPr/>
                    <a:lstStyle/>
                    <a:p>
                      <a:r>
                        <a:rPr lang="en-US" sz="2400" dirty="0" smtClean="0">
                          <a:latin typeface="Times New Roman" pitchFamily="18" charset="0"/>
                          <a:cs typeface="Times New Roman" pitchFamily="18" charset="0"/>
                        </a:rPr>
                        <a:t>- Nhẹ</a:t>
                      </a:r>
                      <a:r>
                        <a:rPr lang="en-US" sz="2400" baseline="0" dirty="0" smtClean="0">
                          <a:latin typeface="Times New Roman" pitchFamily="18" charset="0"/>
                          <a:cs typeface="Times New Roman" pitchFamily="18" charset="0"/>
                        </a:rPr>
                        <a:t> nhàng, lịch sự</a:t>
                      </a:r>
                      <a:endParaRPr lang="en-US" sz="2400" dirty="0">
                        <a:latin typeface="Times New Roman" pitchFamily="18" charset="0"/>
                        <a:cs typeface="Times New Roman" pitchFamily="18" charset="0"/>
                      </a:endParaRPr>
                    </a:p>
                  </a:txBody>
                  <a:tcPr/>
                </a:tc>
                <a:tc>
                  <a:txBody>
                    <a:bodyPr/>
                    <a:lstStyle/>
                    <a:p>
                      <a:r>
                        <a:rPr lang="en-US" sz="2400" dirty="0" smtClean="0">
                          <a:latin typeface="Times New Roman" pitchFamily="18" charset="0"/>
                          <a:cs typeface="Times New Roman" pitchFamily="18" charset="0"/>
                        </a:rPr>
                        <a:t>Làm</a:t>
                      </a:r>
                      <a:r>
                        <a:rPr lang="en-US" sz="2400" baseline="0" dirty="0" smtClean="0">
                          <a:latin typeface="Times New Roman" pitchFamily="18" charset="0"/>
                          <a:cs typeface="Times New Roman" pitchFamily="18" charset="0"/>
                        </a:rPr>
                        <a:t> ăn, buôn bán xa quê lâu ngày</a:t>
                      </a:r>
                      <a:endParaRPr lang="en-US" sz="2400" dirty="0">
                        <a:latin typeface="Times New Roman" pitchFamily="18" charset="0"/>
                        <a:cs typeface="Times New Roman" pitchFamily="18" charset="0"/>
                      </a:endParaRPr>
                    </a:p>
                  </a:txBody>
                  <a:tcPr/>
                </a:tc>
              </a:tr>
              <a:tr h="873017">
                <a:tc gridSpan="3">
                  <a:txBody>
                    <a:bodyPr/>
                    <a:lstStyle/>
                    <a:p>
                      <a:r>
                        <a:rPr lang="en-US" sz="2400" dirty="0" smtClean="0">
                          <a:latin typeface="Times New Roman" pitchFamily="18" charset="0"/>
                          <a:cs typeface="Times New Roman" pitchFamily="18" charset="0"/>
                        </a:rPr>
                        <a:t>→ Nhã</a:t>
                      </a:r>
                      <a:r>
                        <a:rPr lang="en-US" sz="2400" baseline="0" dirty="0" smtClean="0">
                          <a:latin typeface="Times New Roman" pitchFamily="18" charset="0"/>
                          <a:cs typeface="Times New Roman" pitchFamily="18" charset="0"/>
                        </a:rPr>
                        <a:t> nhặn, lịch thiệp và là người từng trải</a:t>
                      </a:r>
                      <a:endParaRPr lang="en-US" sz="2400" dirty="0">
                        <a:latin typeface="Times New Roman" pitchFamily="18" charset="0"/>
                        <a:cs typeface="Times New Roman" pitchFamily="18" charset="0"/>
                      </a:endParaRPr>
                    </a:p>
                  </a:txBody>
                  <a:tcPr/>
                </a:tc>
                <a:tc hMerge="1">
                  <a:txBody>
                    <a:bodyPr/>
                    <a:lstStyle/>
                    <a:p>
                      <a:endParaRPr lang="en-US" dirty="0"/>
                    </a:p>
                  </a:txBody>
                  <a:tcPr/>
                </a:tc>
                <a:tc hMerge="1">
                  <a:txBody>
                    <a:bodyPr/>
                    <a:lstStyle/>
                    <a:p>
                      <a:endParaRPr lang="en-US" dirty="0"/>
                    </a:p>
                  </a:txBody>
                  <a:tcPr/>
                </a:tc>
              </a:tr>
            </a:tbl>
          </a:graphicData>
        </a:graphic>
      </p:graphicFrame>
      <p:sp>
        <p:nvSpPr>
          <p:cNvPr id="5" name="Rectangle 4"/>
          <p:cNvSpPr/>
          <p:nvPr/>
        </p:nvSpPr>
        <p:spPr>
          <a:xfrm>
            <a:off x="1600200" y="685800"/>
            <a:ext cx="5638800"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2"/>
                </a:solidFill>
                <a:latin typeface="Times New Roman" pitchFamily="18" charset="0"/>
                <a:cs typeface="Times New Roman" pitchFamily="18" charset="0"/>
              </a:rPr>
              <a:t>HÌNH ẢNH BỌ RÙA TRƯỚC TRẢI NGHIỆM</a:t>
            </a:r>
            <a:endParaRPr lang="en-US" sz="2000" b="1" dirty="0">
              <a:solidFill>
                <a:schemeClr val="tx2"/>
              </a:solidFill>
              <a:latin typeface="Times New Roman" pitchFamily="18" charset="0"/>
              <a:cs typeface="Times New Roman" pitchFamily="18" charset="0"/>
            </a:endParaRPr>
          </a:p>
        </p:txBody>
      </p:sp>
    </p:spTree>
    <p:extLst>
      <p:ext uri="{BB962C8B-B14F-4D97-AF65-F5344CB8AC3E}">
        <p14:creationId xmlns:p14="http://schemas.microsoft.com/office/powerpoint/2010/main" val="3248870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262571219"/>
              </p:ext>
            </p:extLst>
          </p:nvPr>
        </p:nvGraphicFramePr>
        <p:xfrm>
          <a:off x="380999" y="2209800"/>
          <a:ext cx="8458201" cy="3870036"/>
        </p:xfrm>
        <a:graphic>
          <a:graphicData uri="http://schemas.openxmlformats.org/drawingml/2006/table">
            <a:tbl>
              <a:tblPr firstRow="1" bandRow="1">
                <a:tableStyleId>{5C22544A-7EE6-4342-B048-85BDC9FD1C3A}</a:tableStyleId>
              </a:tblPr>
              <a:tblGrid>
                <a:gridCol w="2431733"/>
                <a:gridCol w="6026468"/>
              </a:tblGrid>
              <a:tr h="990600">
                <a:tc>
                  <a:txBody>
                    <a:bodyPr/>
                    <a:lstStyle/>
                    <a:p>
                      <a:pPr algn="ctr"/>
                      <a:r>
                        <a:rPr lang="en-US" sz="2400" dirty="0" smtClean="0">
                          <a:latin typeface="Times New Roman" pitchFamily="18" charset="0"/>
                          <a:cs typeface="Times New Roman" pitchFamily="18" charset="0"/>
                        </a:rPr>
                        <a:t>Biện</a:t>
                      </a:r>
                      <a:r>
                        <a:rPr lang="en-US" sz="2400" baseline="0" dirty="0" smtClean="0">
                          <a:latin typeface="Times New Roman" pitchFamily="18" charset="0"/>
                          <a:cs typeface="Times New Roman" pitchFamily="18" charset="0"/>
                        </a:rPr>
                        <a:t> pháp nghệ thuật</a:t>
                      </a:r>
                      <a:endParaRPr lang="en-US" sz="2400" dirty="0">
                        <a:latin typeface="Times New Roman" pitchFamily="18" charset="0"/>
                        <a:cs typeface="Times New Roman" pitchFamily="18" charset="0"/>
                      </a:endParaRPr>
                    </a:p>
                  </a:txBody>
                  <a:tcPr/>
                </a:tc>
                <a:tc>
                  <a:txBody>
                    <a:bodyPr/>
                    <a:lstStyle/>
                    <a:p>
                      <a:pPr algn="ctr"/>
                      <a:r>
                        <a:rPr lang="en-US" sz="2400" dirty="0" smtClean="0">
                          <a:latin typeface="Times New Roman" pitchFamily="18" charset="0"/>
                          <a:cs typeface="Times New Roman" pitchFamily="18" charset="0"/>
                        </a:rPr>
                        <a:t>Biểu</a:t>
                      </a:r>
                      <a:r>
                        <a:rPr lang="en-US" sz="2400" baseline="0" dirty="0" smtClean="0">
                          <a:latin typeface="Times New Roman" pitchFamily="18" charset="0"/>
                          <a:cs typeface="Times New Roman" pitchFamily="18" charset="0"/>
                        </a:rPr>
                        <a:t> hiện qua các từ ngữ</a:t>
                      </a:r>
                      <a:endParaRPr lang="en-US" sz="2400" dirty="0">
                        <a:latin typeface="Times New Roman" pitchFamily="18" charset="0"/>
                        <a:cs typeface="Times New Roman" pitchFamily="18" charset="0"/>
                      </a:endParaRPr>
                    </a:p>
                  </a:txBody>
                  <a:tcPr/>
                </a:tc>
              </a:tr>
              <a:tr h="2879436">
                <a:tc>
                  <a:txBody>
                    <a:bodyPr/>
                    <a:lstStyle/>
                    <a:p>
                      <a:pPr algn="ctr"/>
                      <a:r>
                        <a:rPr lang="en-US" sz="2000" dirty="0" smtClean="0">
                          <a:latin typeface="Times New Roman" pitchFamily="18" charset="0"/>
                          <a:cs typeface="Times New Roman" pitchFamily="18" charset="0"/>
                        </a:rPr>
                        <a:t>Nhân</a:t>
                      </a:r>
                      <a:r>
                        <a:rPr lang="en-US" sz="2000" baseline="0" dirty="0" smtClean="0">
                          <a:latin typeface="Times New Roman" pitchFamily="18" charset="0"/>
                          <a:cs typeface="Times New Roman" pitchFamily="18" charset="0"/>
                        </a:rPr>
                        <a:t> hóa</a:t>
                      </a:r>
                      <a:endParaRPr lang="en-US" sz="2000" dirty="0">
                        <a:latin typeface="Times New Roman" pitchFamily="18" charset="0"/>
                        <a:cs typeface="Times New Roman" pitchFamily="18" charset="0"/>
                      </a:endParaRPr>
                    </a:p>
                  </a:txBody>
                  <a:tcPr/>
                </a:tc>
                <a:tc>
                  <a:txBody>
                    <a:bodyPr/>
                    <a:lstStyle/>
                    <a:p>
                      <a:pPr algn="l"/>
                      <a:r>
                        <a:rPr lang="en-US" sz="2000" b="1" i="1" dirty="0" smtClean="0">
                          <a:solidFill>
                            <a:srgbClr val="000000"/>
                          </a:solidFill>
                          <a:effectLst/>
                          <a:latin typeface="Times New Roman"/>
                          <a:ea typeface="Times New Roman"/>
                        </a:rPr>
                        <a:t>- Dùng từ vốn để gọi người để gọi vật: </a:t>
                      </a:r>
                      <a:r>
                        <a:rPr lang="en-US" sz="2000" i="1" dirty="0" smtClean="0">
                          <a:solidFill>
                            <a:srgbClr val="000000"/>
                          </a:solidFill>
                          <a:effectLst/>
                          <a:latin typeface="Times New Roman"/>
                          <a:ea typeface="Times New Roman"/>
                        </a:rPr>
                        <a:t>ông khách, trưởng thôn, quý vị…. </a:t>
                      </a:r>
                    </a:p>
                    <a:p>
                      <a:pPr algn="l"/>
                      <a:endParaRPr lang="en-US" sz="2000" b="1" i="1" dirty="0" smtClean="0">
                        <a:solidFill>
                          <a:srgbClr val="000000"/>
                        </a:solidFill>
                        <a:effectLst/>
                        <a:latin typeface="Times New Roman"/>
                        <a:ea typeface="Times New Roman"/>
                      </a:endParaRPr>
                    </a:p>
                    <a:p>
                      <a:pPr algn="just">
                        <a:lnSpc>
                          <a:spcPct val="150000"/>
                        </a:lnSpc>
                        <a:spcAft>
                          <a:spcPts val="0"/>
                        </a:spcAft>
                      </a:pPr>
                      <a:r>
                        <a:rPr lang="en-US" sz="2000" b="1" i="1" dirty="0" smtClean="0">
                          <a:solidFill>
                            <a:srgbClr val="000000"/>
                          </a:solidFill>
                          <a:effectLst/>
                          <a:latin typeface="Times New Roman"/>
                          <a:ea typeface="Times New Roman"/>
                        </a:rPr>
                        <a:t>- Dùng từ vốn để chỉ hoạt động tích chất của người để chỉ tính chất của </a:t>
                      </a:r>
                      <a:r>
                        <a:rPr lang="en-US" sz="2000" b="1" i="1" dirty="0" err="1" smtClean="0">
                          <a:solidFill>
                            <a:srgbClr val="000000"/>
                          </a:solidFill>
                          <a:effectLst/>
                          <a:latin typeface="Times New Roman"/>
                          <a:ea typeface="Times New Roman"/>
                        </a:rPr>
                        <a:t>vật:</a:t>
                      </a:r>
                      <a:r>
                        <a:rPr lang="en-US" sz="2000" i="1" dirty="0" err="1" smtClean="0">
                          <a:solidFill>
                            <a:srgbClr val="000000"/>
                          </a:solidFill>
                          <a:effectLst/>
                          <a:latin typeface="Times New Roman"/>
                          <a:ea typeface="Times New Roman"/>
                        </a:rPr>
                        <a:t>nhã</a:t>
                      </a:r>
                      <a:r>
                        <a:rPr lang="en-US" sz="2000" i="1" dirty="0" smtClean="0">
                          <a:solidFill>
                            <a:srgbClr val="000000"/>
                          </a:solidFill>
                          <a:effectLst/>
                          <a:latin typeface="Times New Roman"/>
                          <a:ea typeface="Times New Roman"/>
                        </a:rPr>
                        <a:t> nhăn, làm ơn, kể….</a:t>
                      </a:r>
                    </a:p>
                    <a:p>
                      <a:pPr algn="l"/>
                      <a:endParaRPr lang="en-US" sz="2000" b="1" i="1" dirty="0" smtClean="0">
                        <a:solidFill>
                          <a:srgbClr val="000000"/>
                        </a:solidFill>
                        <a:effectLst/>
                        <a:latin typeface="Times New Roman"/>
                        <a:ea typeface="Times New Roman"/>
                      </a:endParaRPr>
                    </a:p>
                    <a:p>
                      <a:pPr algn="l"/>
                      <a:r>
                        <a:rPr lang="en-US" sz="2000" b="1" i="1" dirty="0" smtClean="0">
                          <a:solidFill>
                            <a:srgbClr val="000000"/>
                          </a:solidFill>
                          <a:effectLst/>
                          <a:latin typeface="Times New Roman"/>
                          <a:ea typeface="Times New Roman"/>
                        </a:rPr>
                        <a:t>- Trò chuyện xưng hô với vật như với người:</a:t>
                      </a:r>
                      <a:r>
                        <a:rPr lang="en-US" sz="2000" b="1" i="1" baseline="0" dirty="0" smtClean="0">
                          <a:solidFill>
                            <a:srgbClr val="000000"/>
                          </a:solidFill>
                          <a:effectLst/>
                          <a:latin typeface="Times New Roman"/>
                          <a:ea typeface="Times New Roman"/>
                        </a:rPr>
                        <a:t> </a:t>
                      </a:r>
                      <a:r>
                        <a:rPr lang="en-US" sz="2000" i="1" dirty="0" smtClean="0">
                          <a:solidFill>
                            <a:srgbClr val="000000"/>
                          </a:solidFill>
                          <a:effectLst/>
                          <a:latin typeface="Times New Roman"/>
                          <a:ea typeface="Times New Roman"/>
                        </a:rPr>
                        <a:t>tôi, bác, vâng, ….</a:t>
                      </a:r>
                      <a:endParaRPr lang="en-US" sz="2000" dirty="0">
                        <a:latin typeface="Times New Roman" pitchFamily="18" charset="0"/>
                        <a:cs typeface="Times New Roman" pitchFamily="18" charset="0"/>
                      </a:endParaRPr>
                    </a:p>
                  </a:txBody>
                  <a:tcPr/>
                </a:tc>
              </a:tr>
            </a:tbl>
          </a:graphicData>
        </a:graphic>
      </p:graphicFrame>
      <p:sp>
        <p:nvSpPr>
          <p:cNvPr id="3" name="Rectangle 2"/>
          <p:cNvSpPr/>
          <p:nvPr/>
        </p:nvSpPr>
        <p:spPr>
          <a:xfrm>
            <a:off x="533400" y="381000"/>
            <a:ext cx="8153400" cy="1143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latin typeface="Times New Roman" pitchFamily="18" charset="0"/>
                <a:cs typeface="Times New Roman" pitchFamily="18" charset="0"/>
              </a:rPr>
              <a:t>BIỆN PHÁP NGHỆ THUẬT DƯỢC SỬ DỤNG CHỦ YẾU </a:t>
            </a:r>
          </a:p>
          <a:p>
            <a:pPr algn="ctr"/>
            <a:r>
              <a:rPr lang="en-US" b="1" dirty="0" smtClean="0">
                <a:solidFill>
                  <a:srgbClr val="C00000"/>
                </a:solidFill>
                <a:latin typeface="Times New Roman" pitchFamily="18" charset="0"/>
                <a:cs typeface="Times New Roman" pitchFamily="18" charset="0"/>
              </a:rPr>
              <a:t>TRONG TRUYỆN ĐỒNG THOẠI</a:t>
            </a:r>
            <a:endParaRPr lang="en-US"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425485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0" name="Picture 16"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3" y="4705350"/>
            <a:ext cx="2433637" cy="1452563"/>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3" y="3551238"/>
            <a:ext cx="2536825" cy="1463675"/>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5488" y="3735388"/>
            <a:ext cx="2917825" cy="1452562"/>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3988" y="4300538"/>
            <a:ext cx="2628900" cy="1198562"/>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3748088"/>
            <a:ext cx="2882900" cy="1936750"/>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6175" y="2455863"/>
            <a:ext cx="2836863" cy="1682750"/>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65838" y="1579563"/>
            <a:ext cx="2652712" cy="1176337"/>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00500" y="1130300"/>
            <a:ext cx="2744788" cy="1636713"/>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67200" y="2225675"/>
            <a:ext cx="2420938" cy="2247900"/>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533525"/>
            <a:ext cx="3136900" cy="1095375"/>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2150" y="668338"/>
            <a:ext cx="2652713" cy="1441450"/>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52713" y="1625600"/>
            <a:ext cx="2293937" cy="2836863"/>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48050" y="3332163"/>
            <a:ext cx="2236788" cy="15906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136900" y="228600"/>
            <a:ext cx="5581650" cy="762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2">
                    <a:lumMod val="75000"/>
                  </a:schemeClr>
                </a:solidFill>
                <a:latin typeface="Times New Roman" pitchFamily="18" charset="0"/>
                <a:cs typeface="Times New Roman" pitchFamily="18" charset="0"/>
              </a:rPr>
              <a:t>SƠ ĐỒ TỪ DUY THỂ LOẠI TRUYỆN ĐỒNG THOẠI</a:t>
            </a:r>
            <a:endParaRPr lang="en-US" b="1" dirty="0">
              <a:solidFill>
                <a:schemeClr val="tx2">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9818958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righ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righ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righ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2"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righ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2"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right)">
                                      <p:cBhvr>
                                        <p:cTn id="57" dur="500"/>
                                        <p:tgtEl>
                                          <p:spTgt spid="215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2"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right)">
                                      <p:cBhvr>
                                        <p:cTn id="62" dur="500"/>
                                        <p:tgtEl>
                                          <p:spTgt spid="2151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2" fill="hold" nodeType="clickEffect">
                                  <p:stCondLst>
                                    <p:cond delay="0"/>
                                  </p:stCondLst>
                                  <p:childTnLst>
                                    <p:set>
                                      <p:cBhvr>
                                        <p:cTn id="66" dur="1" fill="hold">
                                          <p:stCondLst>
                                            <p:cond delay="0"/>
                                          </p:stCondLst>
                                        </p:cTn>
                                        <p:tgtEl>
                                          <p:spTgt spid="21520"/>
                                        </p:tgtEl>
                                        <p:attrNameLst>
                                          <p:attrName>style.visibility</p:attrName>
                                        </p:attrNameLst>
                                      </p:cBhvr>
                                      <p:to>
                                        <p:strVal val="visible"/>
                                      </p:to>
                                    </p:set>
                                    <p:animEffect transition="in" filter="wipe(right)">
                                      <p:cBhvr>
                                        <p:cTn id="67" dur="500"/>
                                        <p:tgtEl>
                                          <p:spTgt spid="215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557</TotalTime>
  <Words>479</Words>
  <Application>Microsoft Office PowerPoint</Application>
  <PresentationFormat>On-screen Show (4:3)</PresentationFormat>
  <Paragraphs>45</Paragraphs>
  <Slides>10</Slides>
  <Notes>0</Notes>
  <HiddenSlides>0</HiddenSlides>
  <MMClips>1</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PowerPoint Presentation</vt:lpstr>
      <vt:lpstr>Bọ rùa trong tự nhiên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37</cp:revision>
  <dcterms:created xsi:type="dcterms:W3CDTF">2006-08-16T00:00:00Z</dcterms:created>
  <dcterms:modified xsi:type="dcterms:W3CDTF">2021-06-20T09:57:14Z</dcterms:modified>
</cp:coreProperties>
</file>